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9" r:id="rId4"/>
    <p:sldId id="260" r:id="rId5"/>
    <p:sldId id="261" r:id="rId6"/>
    <p:sldId id="262" r:id="rId7"/>
    <p:sldId id="258" r:id="rId8"/>
    <p:sldId id="264" r:id="rId9"/>
    <p:sldId id="265" r:id="rId10"/>
    <p:sldId id="266" r:id="rId11"/>
    <p:sldId id="263" r:id="rId12"/>
    <p:sldId id="267" r:id="rId13"/>
    <p:sldId id="268" r:id="rId14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602"/>
    <p:restoredTop sz="94726"/>
  </p:normalViewPr>
  <p:slideViewPr>
    <p:cSldViewPr snapToGrid="0">
      <p:cViewPr varScale="1">
        <p:scale>
          <a:sx n="123" d="100"/>
          <a:sy n="123" d="100"/>
        </p:scale>
        <p:origin x="43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13ADFB-EE8B-F448-8812-BB723EC6878B}" type="datetimeFigureOut">
              <a:rPr lang="en-GB" smtClean="0"/>
              <a:t>02/12/2024</a:t>
            </a:fld>
            <a:endParaRPr lang="en-GB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FBEE4D-6F82-4544-9BFF-AFB15B91E9D1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05622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83E8836-5C71-6E38-D556-8B1BB909BF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GB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D235C093-5C49-0BCD-9A95-CFCFAED44C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en-GB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DB17ACF-161A-5B57-E535-7B68338514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DC9FC-B892-9A42-8A9D-3507D115B176}" type="datetimeFigureOut">
              <a:rPr lang="en-GB" smtClean="0"/>
              <a:t>02/12/2024</a:t>
            </a:fld>
            <a:endParaRPr lang="en-GB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FCB208C-C8EB-E05C-240C-F5BA28E240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E7EA946-3FFE-4D81-EE11-4DBEB408EB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D9D15-ADC9-7F49-93F0-6E88F4A77BD4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24707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C7FC3A8-A3BE-BFE7-F2E7-277CE77FDC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GB"/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7E71A530-175D-DA91-FDB7-E20A7A7957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1C2BF61-FCB3-4086-B284-14FDDD948F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DC9FC-B892-9A42-8A9D-3507D115B176}" type="datetimeFigureOut">
              <a:rPr lang="en-GB" smtClean="0"/>
              <a:t>02/12/2024</a:t>
            </a:fld>
            <a:endParaRPr lang="en-GB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137DD30-5D3D-0331-C810-17DD4AA7A7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6BF0089-0C5E-7BDC-0EC6-5E0F9D03A4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D9D15-ADC9-7F49-93F0-6E88F4A77BD4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66589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AFFE5E80-30E6-8F93-1D19-5CA571DF66E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GB"/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10CFAC25-B4B1-1991-AC4C-9E30C73DC1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09A0081-457E-04A0-D1B9-168844F804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DC9FC-B892-9A42-8A9D-3507D115B176}" type="datetimeFigureOut">
              <a:rPr lang="en-GB" smtClean="0"/>
              <a:t>02/12/2024</a:t>
            </a:fld>
            <a:endParaRPr lang="en-GB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0093DDB-C19F-A60D-1D3C-42F444A98D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4B75D8A-4856-ED20-0E4D-E155DC328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D9D15-ADC9-7F49-93F0-6E88F4A77BD4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49747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4D26454-24FF-DA00-117A-2600E062C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GB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2697B51-670D-156C-C3FD-445FA1259E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FF16FDD-4FE7-505F-CF74-72D8E59683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DC9FC-B892-9A42-8A9D-3507D115B176}" type="datetimeFigureOut">
              <a:rPr lang="en-GB" smtClean="0"/>
              <a:t>02/12/2024</a:t>
            </a:fld>
            <a:endParaRPr lang="en-GB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FEE01CD-756D-8A5C-9818-7B3A669AF0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46F2602-428F-3666-B73C-DF5C793BB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D9D15-ADC9-7F49-93F0-6E88F4A77BD4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40576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8860D31-C5C9-F623-FA7D-CE73B0E4C7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GB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E05553E-269D-2043-9DC8-75BD5FB7C9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3A96EB8-EAF8-E32E-417C-E64C15875E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DC9FC-B892-9A42-8A9D-3507D115B176}" type="datetimeFigureOut">
              <a:rPr lang="en-GB" smtClean="0"/>
              <a:t>02/12/2024</a:t>
            </a:fld>
            <a:endParaRPr lang="en-GB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220065D-7C11-17F0-949C-D817F25AA1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B96EA83-72A2-E80F-BB1F-76DBE1893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D9D15-ADC9-7F49-93F0-6E88F4A77BD4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01077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71CE60A-33B6-C029-2665-A5CB064D32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GB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4E70CAF-25A3-3578-D434-8A04F648D5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5DB3E9EB-4510-880C-BAB2-30B53A8323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A761135D-78D7-736B-A05F-8939F846E3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DC9FC-B892-9A42-8A9D-3507D115B176}" type="datetimeFigureOut">
              <a:rPr lang="en-GB" smtClean="0"/>
              <a:t>02/12/2024</a:t>
            </a:fld>
            <a:endParaRPr lang="en-GB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397FFFC-1869-BD21-C1DB-A44B9D0BEF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B380F49C-AA6A-3FAE-2A91-7DB9C2C0A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D9D15-ADC9-7F49-93F0-6E88F4A77BD4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35895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79A5C5E-DA28-4232-87A0-4F7F11ED47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GB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239B2A7-58AE-D069-B97E-08DF06E1FB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DA649506-4FC1-349B-7146-FC9A807267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46F557A1-8E59-D02C-69E3-B9DB8E4919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8A86C14A-1540-A4A4-5CB6-E073C29503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B1ECD177-DDBF-7E0A-A022-5EACDF6653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DC9FC-B892-9A42-8A9D-3507D115B176}" type="datetimeFigureOut">
              <a:rPr lang="en-GB" smtClean="0"/>
              <a:t>02/12/2024</a:t>
            </a:fld>
            <a:endParaRPr lang="en-GB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60B7228E-E0F6-4E0D-7954-BCC4F9C0DE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6B525813-EDBF-4AF3-FDDF-9BCBDE1A8B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D9D15-ADC9-7F49-93F0-6E88F4A77BD4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66147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39F352F-172F-4B83-8A9D-1A04E3A4D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GB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29306578-59E7-BB29-6AAF-02BA8D2752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DC9FC-B892-9A42-8A9D-3507D115B176}" type="datetimeFigureOut">
              <a:rPr lang="en-GB" smtClean="0"/>
              <a:t>02/12/2024</a:t>
            </a:fld>
            <a:endParaRPr lang="en-GB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45E1AAE3-040B-774D-802C-D1ECCACE9A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CD5EBD3-A801-1D8B-F91E-70D98F2EA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D9D15-ADC9-7F49-93F0-6E88F4A77BD4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29663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E39C71F5-A8AE-86A7-E525-8C59B2E81C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DC9FC-B892-9A42-8A9D-3507D115B176}" type="datetimeFigureOut">
              <a:rPr lang="en-GB" smtClean="0"/>
              <a:t>02/12/2024</a:t>
            </a:fld>
            <a:endParaRPr lang="en-GB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6E41DFBB-C05A-BF5A-8E38-B1D067341D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FD083DF-DE45-FB50-419F-2CD7F8C6D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D9D15-ADC9-7F49-93F0-6E88F4A77BD4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74400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F364590-CC89-71E6-0080-9031645CB6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GB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C77D989-A787-12AB-E753-2EC26A010A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607DB95E-6CC4-FCB2-62B1-231A1AC720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75A679E7-A431-FCC5-F3F7-52406F944B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DC9FC-B892-9A42-8A9D-3507D115B176}" type="datetimeFigureOut">
              <a:rPr lang="en-GB" smtClean="0"/>
              <a:t>02/12/2024</a:t>
            </a:fld>
            <a:endParaRPr lang="en-GB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30150127-48A3-C563-D60F-50013FABEB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36C4E522-1EFF-4F98-D602-B904A6DC20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D9D15-ADC9-7F49-93F0-6E88F4A77BD4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1880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A3C4BEB-0893-8DD3-08FF-EDEAF3F138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GB"/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65CB2C48-8484-E590-9000-107B3D1E782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4CE38A8C-DF2F-A595-C4E6-2AD8C70512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6A2E29BA-064F-6E98-0DB5-F421C09D01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DC9FC-B892-9A42-8A9D-3507D115B176}" type="datetimeFigureOut">
              <a:rPr lang="en-GB" smtClean="0"/>
              <a:t>02/12/2024</a:t>
            </a:fld>
            <a:endParaRPr lang="en-GB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1BE39458-ED6F-D028-34D9-FF0C2377D6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9F53123-C54B-C02B-836F-2CF3905B2D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D9D15-ADC9-7F49-93F0-6E88F4A77BD4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61168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D908A76C-F01C-CDA9-0845-38C1C2C48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GB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7EDBA835-77DB-6B46-F742-8A831F1534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2B90354-4DB6-81E2-F50D-0C5F8A21510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0EDC9FC-B892-9A42-8A9D-3507D115B176}" type="datetimeFigureOut">
              <a:rPr lang="en-GB" smtClean="0"/>
              <a:t>02/12/2024</a:t>
            </a:fld>
            <a:endParaRPr lang="en-GB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1281A52-33C6-33C3-D08F-696DDA0E54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CDE01F9-C37B-5184-B2B6-9F48081641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83D9D15-ADC9-7F49-93F0-6E88F4A77BD4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6777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E539F85-0C51-E82E-6425-124A9DAD38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1" y="5151277"/>
            <a:ext cx="11333017" cy="598032"/>
          </a:xfrm>
        </p:spPr>
        <p:txBody>
          <a:bodyPr anchor="ctr">
            <a:normAutofit fontScale="90000"/>
          </a:bodyPr>
          <a:lstStyle/>
          <a:p>
            <a:pPr algn="l"/>
            <a:r>
              <a:rPr lang="it-IT" sz="3600" dirty="0" err="1">
                <a:effectLst/>
                <a:highlight>
                  <a:srgbClr val="FFFFFF"/>
                </a:highlight>
                <a:latin typeface="Verdana" panose="020B0604030504040204" pitchFamily="34" charset="0"/>
              </a:rPr>
              <a:t>Process</a:t>
            </a:r>
            <a:r>
              <a:rPr lang="it-IT" sz="3600" dirty="0">
                <a:effectLst/>
                <a:highlight>
                  <a:srgbClr val="FFFFFF"/>
                </a:highlight>
                <a:latin typeface="Verdana" panose="020B0604030504040204" pitchFamily="34" charset="0"/>
              </a:rPr>
              <a:t> the </a:t>
            </a:r>
            <a:r>
              <a:rPr lang="it-IT" sz="3600" dirty="0" err="1">
                <a:effectLst/>
                <a:highlight>
                  <a:srgbClr val="FFFFFF"/>
                </a:highlight>
                <a:latin typeface="Verdana" panose="020B0604030504040204" pitchFamily="34" charset="0"/>
              </a:rPr>
              <a:t>ChIP-Seq</a:t>
            </a:r>
            <a:r>
              <a:rPr lang="it-IT" sz="3600" dirty="0">
                <a:effectLst/>
                <a:highlight>
                  <a:srgbClr val="FFFFFF"/>
                </a:highlight>
                <a:latin typeface="Verdana" panose="020B0604030504040204" pitchFamily="34" charset="0"/>
              </a:rPr>
              <a:t> data for an ENCODE </a:t>
            </a:r>
            <a:r>
              <a:rPr lang="it-IT" sz="3600" dirty="0" err="1">
                <a:effectLst/>
                <a:highlight>
                  <a:srgbClr val="FFFFFF"/>
                </a:highlight>
                <a:latin typeface="Verdana" panose="020B0604030504040204" pitchFamily="34" charset="0"/>
              </a:rPr>
              <a:t>experiment</a:t>
            </a:r>
            <a:r>
              <a:rPr lang="it-IT" sz="3600" dirty="0">
                <a:effectLst/>
                <a:highlight>
                  <a:srgbClr val="FFFFFF"/>
                </a:highlight>
                <a:latin typeface="Verdana" panose="020B0604030504040204" pitchFamily="34" charset="0"/>
              </a:rPr>
              <a:t> </a:t>
            </a:r>
            <a:br>
              <a:rPr lang="it-IT" sz="1800" dirty="0">
                <a:effectLst/>
                <a:highlight>
                  <a:srgbClr val="FFFFFF"/>
                </a:highlight>
                <a:latin typeface="Verdana" panose="020B0604030504040204" pitchFamily="34" charset="0"/>
              </a:rPr>
            </a:br>
            <a:endParaRPr lang="en-GB" sz="3600" dirty="0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C140197E-F6AC-89DD-BE45-1EDED5091D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2001" y="5522181"/>
            <a:ext cx="10109199" cy="547765"/>
          </a:xfrm>
        </p:spPr>
        <p:txBody>
          <a:bodyPr anchor="t">
            <a:normAutofit/>
          </a:bodyPr>
          <a:lstStyle/>
          <a:p>
            <a:pPr algn="l"/>
            <a:r>
              <a:rPr lang="en-GB" sz="1100" dirty="0"/>
              <a:t>Leonardo </a:t>
            </a:r>
            <a:r>
              <a:rPr lang="en-GB" sz="1100" dirty="0" err="1"/>
              <a:t>Nossa</a:t>
            </a:r>
            <a:endParaRPr lang="en-GB" sz="1100" dirty="0"/>
          </a:p>
          <a:p>
            <a:pPr algn="l"/>
            <a:r>
              <a:rPr lang="en-GB" sz="1100" dirty="0" err="1"/>
              <a:t>Leonardo.nossa@student.unimi.it</a:t>
            </a:r>
            <a:endParaRPr lang="en-GB" sz="1100" dirty="0"/>
          </a:p>
        </p:txBody>
      </p:sp>
      <p:pic>
        <p:nvPicPr>
          <p:cNvPr id="4" name="Immagine 3" descr="Immagine che contiene invertebrato, schermata, violetto, celenterato&#10;&#10;Descrizione generata automaticamente">
            <a:extLst>
              <a:ext uri="{FF2B5EF4-FFF2-40B4-BE49-F238E27FC236}">
                <a16:creationId xmlns:a16="http://schemas.microsoft.com/office/drawing/2014/main" id="{F31525BA-FDEF-B7E4-FEF2-F2BA2ABD6C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677"/>
          <a:stretch/>
        </p:blipFill>
        <p:spPr>
          <a:xfrm>
            <a:off x="20" y="0"/>
            <a:ext cx="12191980" cy="417274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667AA61-5C27-F30F-D229-06CBE5709F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5141" y="4811517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9D1ADD5A-D3F7-1A5C-3794-32A3292A2D0F}"/>
              </a:ext>
            </a:extLst>
          </p:cNvPr>
          <p:cNvSpPr txBox="1"/>
          <p:nvPr/>
        </p:nvSpPr>
        <p:spPr>
          <a:xfrm>
            <a:off x="1602080" y="4673017"/>
            <a:ext cx="10427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Epigenomics</a:t>
            </a:r>
          </a:p>
        </p:txBody>
      </p:sp>
    </p:spTree>
    <p:extLst>
      <p:ext uri="{BB962C8B-B14F-4D97-AF65-F5344CB8AC3E}">
        <p14:creationId xmlns:p14="http://schemas.microsoft.com/office/powerpoint/2010/main" val="27170418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D79E98C-29B5-44AE-3AE6-D1187F795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Visualization</a:t>
            </a:r>
          </a:p>
        </p:txBody>
      </p:sp>
      <p:pic>
        <p:nvPicPr>
          <p:cNvPr id="5" name="Segnaposto contenuto 4" descr="Immagine che contiene testo, schermata&#10;&#10;Descrizione generata automaticamente">
            <a:extLst>
              <a:ext uri="{FF2B5EF4-FFF2-40B4-BE49-F238E27FC236}">
                <a16:creationId xmlns:a16="http://schemas.microsoft.com/office/drawing/2014/main" id="{FC94934F-07B8-C77E-C8C1-3F95A0E83F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09800" y="4209226"/>
            <a:ext cx="7772400" cy="1744824"/>
          </a:xfrm>
        </p:spPr>
      </p:pic>
      <p:pic>
        <p:nvPicPr>
          <p:cNvPr id="7" name="Immagine 6" descr="Immagine che contiene testo, schermata, Carattere&#10;&#10;Descrizione generata automaticamente">
            <a:extLst>
              <a:ext uri="{FF2B5EF4-FFF2-40B4-BE49-F238E27FC236}">
                <a16:creationId xmlns:a16="http://schemas.microsoft.com/office/drawing/2014/main" id="{4E81ED01-0A9A-F84D-D0E3-5B94626489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918996"/>
            <a:ext cx="7772400" cy="182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660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9ED5833-B85B-4103-8A3B-CAB0308E6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F1FFE4A7-E878-F6B3-2EBA-77EED2B566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006" y="263692"/>
            <a:ext cx="9795638" cy="11143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Visualization</a:t>
            </a:r>
          </a:p>
        </p:txBody>
      </p:sp>
      <p:pic>
        <p:nvPicPr>
          <p:cNvPr id="7" name="Immagine 6" descr="Immagine che contiene testo, schermata, Carattere&#10;&#10;Descrizione generata automaticamente">
            <a:extLst>
              <a:ext uri="{FF2B5EF4-FFF2-40B4-BE49-F238E27FC236}">
                <a16:creationId xmlns:a16="http://schemas.microsoft.com/office/drawing/2014/main" id="{12C7438C-24D6-BB24-8C2C-51E8310CD4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3961" y="4123467"/>
            <a:ext cx="7701027" cy="1809741"/>
          </a:xfrm>
          <a:prstGeom prst="rect">
            <a:avLst/>
          </a:prstGeom>
        </p:spPr>
      </p:pic>
      <p:pic>
        <p:nvPicPr>
          <p:cNvPr id="17" name="Segnaposto contenuto 16" descr="Immagine che contiene testo, schermata, Carattere, linea&#10;&#10;Descrizione generata automaticamente">
            <a:extLst>
              <a:ext uri="{FF2B5EF4-FFF2-40B4-BE49-F238E27FC236}">
                <a16:creationId xmlns:a16="http://schemas.microsoft.com/office/drawing/2014/main" id="{B7D9966E-9D4C-FB45-BABD-FEA624CB2C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61159" y="1845899"/>
            <a:ext cx="7666629" cy="1809741"/>
          </a:xfrm>
        </p:spPr>
      </p:pic>
    </p:spTree>
    <p:extLst>
      <p:ext uri="{BB962C8B-B14F-4D97-AF65-F5344CB8AC3E}">
        <p14:creationId xmlns:p14="http://schemas.microsoft.com/office/powerpoint/2010/main" val="18938566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95EFD72-360F-2F06-74D3-A4368322CF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481552" cy="1325563"/>
          </a:xfrm>
        </p:spPr>
        <p:txBody>
          <a:bodyPr/>
          <a:lstStyle/>
          <a:p>
            <a:r>
              <a:rPr lang="en-GB" dirty="0"/>
              <a:t>Motif analysis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C29E47C2-EC7B-8475-C32C-CB9B07805D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5420" y="1865313"/>
            <a:ext cx="8750300" cy="381000"/>
          </a:xfrm>
        </p:spPr>
      </p:pic>
      <p:pic>
        <p:nvPicPr>
          <p:cNvPr id="7" name="Immagine 6" descr="Immagine che contiene testo, schermata, diagramma, Diagramma&#10;&#10;Descrizione generata automaticamente">
            <a:extLst>
              <a:ext uri="{FF2B5EF4-FFF2-40B4-BE49-F238E27FC236}">
                <a16:creationId xmlns:a16="http://schemas.microsoft.com/office/drawing/2014/main" id="{DC057F9A-75BA-C340-BF39-006CAC6FEF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4393" y="2949285"/>
            <a:ext cx="5077460" cy="3467350"/>
          </a:xfrm>
          <a:prstGeom prst="rect">
            <a:avLst/>
          </a:prstGeom>
        </p:spPr>
      </p:pic>
      <p:pic>
        <p:nvPicPr>
          <p:cNvPr id="9" name="Immagine 8" descr="Immagine che contiene schermata, Diagramma, linea, Policromia&#10;&#10;Descrizione generata automaticamente">
            <a:extLst>
              <a:ext uri="{FF2B5EF4-FFF2-40B4-BE49-F238E27FC236}">
                <a16:creationId xmlns:a16="http://schemas.microsoft.com/office/drawing/2014/main" id="{3FAD7530-1B97-1962-11A5-376188C670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93088" y="147259"/>
            <a:ext cx="1581561" cy="6563482"/>
          </a:xfrm>
          <a:prstGeom prst="rect">
            <a:avLst/>
          </a:prstGeom>
        </p:spPr>
      </p:pic>
      <p:grpSp>
        <p:nvGrpSpPr>
          <p:cNvPr id="21" name="Gruppo 20">
            <a:extLst>
              <a:ext uri="{FF2B5EF4-FFF2-40B4-BE49-F238E27FC236}">
                <a16:creationId xmlns:a16="http://schemas.microsoft.com/office/drawing/2014/main" id="{1F064F2C-869E-57B3-3A08-73F991027564}"/>
              </a:ext>
            </a:extLst>
          </p:cNvPr>
          <p:cNvGrpSpPr/>
          <p:nvPr/>
        </p:nvGrpSpPr>
        <p:grpSpPr>
          <a:xfrm>
            <a:off x="1122174" y="1584116"/>
            <a:ext cx="7149736" cy="286218"/>
            <a:chOff x="1122174" y="1584116"/>
            <a:chExt cx="7149736" cy="286218"/>
          </a:xfrm>
        </p:grpSpPr>
        <p:sp>
          <p:nvSpPr>
            <p:cNvPr id="12" name="CasellaDiTesto 11">
              <a:extLst>
                <a:ext uri="{FF2B5EF4-FFF2-40B4-BE49-F238E27FC236}">
                  <a16:creationId xmlns:a16="http://schemas.microsoft.com/office/drawing/2014/main" id="{27DB0A39-D9A8-AC12-AA8A-A18925D5582B}"/>
                </a:ext>
              </a:extLst>
            </p:cNvPr>
            <p:cNvSpPr txBox="1"/>
            <p:nvPr/>
          </p:nvSpPr>
          <p:spPr>
            <a:xfrm>
              <a:off x="1122174" y="1593335"/>
              <a:ext cx="59182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/>
                <a:t>NAME</a:t>
              </a:r>
            </a:p>
          </p:txBody>
        </p:sp>
        <p:sp>
          <p:nvSpPr>
            <p:cNvPr id="13" name="CasellaDiTesto 12">
              <a:extLst>
                <a:ext uri="{FF2B5EF4-FFF2-40B4-BE49-F238E27FC236}">
                  <a16:creationId xmlns:a16="http://schemas.microsoft.com/office/drawing/2014/main" id="{3041084C-AAEE-2BB0-A5DB-7EB48D2D2C85}"/>
                </a:ext>
              </a:extLst>
            </p:cNvPr>
            <p:cNvSpPr txBox="1"/>
            <p:nvPr/>
          </p:nvSpPr>
          <p:spPr>
            <a:xfrm>
              <a:off x="2794582" y="1593335"/>
              <a:ext cx="33054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/>
                <a:t>ID</a:t>
              </a:r>
            </a:p>
          </p:txBody>
        </p:sp>
        <p:sp>
          <p:nvSpPr>
            <p:cNvPr id="14" name="CasellaDiTesto 13">
              <a:extLst>
                <a:ext uri="{FF2B5EF4-FFF2-40B4-BE49-F238E27FC236}">
                  <a16:creationId xmlns:a16="http://schemas.microsoft.com/office/drawing/2014/main" id="{E57B87F7-2D8A-B542-B93D-6202568B32EF}"/>
                </a:ext>
              </a:extLst>
            </p:cNvPr>
            <p:cNvSpPr txBox="1"/>
            <p:nvPr/>
          </p:nvSpPr>
          <p:spPr>
            <a:xfrm>
              <a:off x="3481762" y="1591857"/>
              <a:ext cx="48135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/>
                <a:t>L.PV</a:t>
              </a:r>
            </a:p>
          </p:txBody>
        </p:sp>
        <p:sp>
          <p:nvSpPr>
            <p:cNvPr id="15" name="CasellaDiTesto 14">
              <a:extLst>
                <a:ext uri="{FF2B5EF4-FFF2-40B4-BE49-F238E27FC236}">
                  <a16:creationId xmlns:a16="http://schemas.microsoft.com/office/drawing/2014/main" id="{FE8FB57D-FE8C-AA60-AEA7-CFECE2463A18}"/>
                </a:ext>
              </a:extLst>
            </p:cNvPr>
            <p:cNvSpPr txBox="1"/>
            <p:nvPr/>
          </p:nvSpPr>
          <p:spPr>
            <a:xfrm>
              <a:off x="4753123" y="1588314"/>
              <a:ext cx="51341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/>
                <a:t>G.PV</a:t>
              </a:r>
            </a:p>
          </p:txBody>
        </p:sp>
        <p:sp>
          <p:nvSpPr>
            <p:cNvPr id="16" name="CasellaDiTesto 15">
              <a:extLst>
                <a:ext uri="{FF2B5EF4-FFF2-40B4-BE49-F238E27FC236}">
                  <a16:creationId xmlns:a16="http://schemas.microsoft.com/office/drawing/2014/main" id="{D848B40C-459A-65AC-7A8F-BB29234961C5}"/>
                </a:ext>
              </a:extLst>
            </p:cNvPr>
            <p:cNvSpPr txBox="1"/>
            <p:nvPr/>
          </p:nvSpPr>
          <p:spPr>
            <a:xfrm>
              <a:off x="7472589" y="1588313"/>
              <a:ext cx="79932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/>
                <a:t>P.POS.PV</a:t>
              </a:r>
            </a:p>
          </p:txBody>
        </p:sp>
        <p:sp>
          <p:nvSpPr>
            <p:cNvPr id="17" name="CasellaDiTesto 16">
              <a:extLst>
                <a:ext uri="{FF2B5EF4-FFF2-40B4-BE49-F238E27FC236}">
                  <a16:creationId xmlns:a16="http://schemas.microsoft.com/office/drawing/2014/main" id="{8FA7B49E-85AC-5E6F-298C-3DF764D43DFA}"/>
                </a:ext>
              </a:extLst>
            </p:cNvPr>
            <p:cNvSpPr txBox="1"/>
            <p:nvPr/>
          </p:nvSpPr>
          <p:spPr>
            <a:xfrm>
              <a:off x="6810181" y="1588314"/>
              <a:ext cx="58189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/>
                <a:t>P.POS</a:t>
              </a:r>
            </a:p>
          </p:txBody>
        </p:sp>
        <p:sp>
          <p:nvSpPr>
            <p:cNvPr id="18" name="CasellaDiTesto 17">
              <a:extLst>
                <a:ext uri="{FF2B5EF4-FFF2-40B4-BE49-F238E27FC236}">
                  <a16:creationId xmlns:a16="http://schemas.microsoft.com/office/drawing/2014/main" id="{1FA4593F-5A5C-650E-6D9E-F653C2D79F92}"/>
                </a:ext>
              </a:extLst>
            </p:cNvPr>
            <p:cNvSpPr txBox="1"/>
            <p:nvPr/>
          </p:nvSpPr>
          <p:spPr>
            <a:xfrm>
              <a:off x="4084385" y="1588312"/>
              <a:ext cx="56727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/>
                <a:t>L.O/U</a:t>
              </a:r>
            </a:p>
          </p:txBody>
        </p:sp>
        <p:sp>
          <p:nvSpPr>
            <p:cNvPr id="19" name="CasellaDiTesto 18">
              <a:extLst>
                <a:ext uri="{FF2B5EF4-FFF2-40B4-BE49-F238E27FC236}">
                  <a16:creationId xmlns:a16="http://schemas.microsoft.com/office/drawing/2014/main" id="{444D1B2B-A5DC-0448-DDA5-74A7A3B3FC11}"/>
                </a:ext>
              </a:extLst>
            </p:cNvPr>
            <p:cNvSpPr txBox="1"/>
            <p:nvPr/>
          </p:nvSpPr>
          <p:spPr>
            <a:xfrm>
              <a:off x="5388463" y="1584116"/>
              <a:ext cx="5993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/>
                <a:t>G.O/U</a:t>
              </a:r>
            </a:p>
          </p:txBody>
        </p:sp>
        <p:sp>
          <p:nvSpPr>
            <p:cNvPr id="20" name="CasellaDiTesto 19">
              <a:extLst>
                <a:ext uri="{FF2B5EF4-FFF2-40B4-BE49-F238E27FC236}">
                  <a16:creationId xmlns:a16="http://schemas.microsoft.com/office/drawing/2014/main" id="{76A9CC91-B354-F091-01A4-A54E3273A273}"/>
                </a:ext>
              </a:extLst>
            </p:cNvPr>
            <p:cNvSpPr txBox="1"/>
            <p:nvPr/>
          </p:nvSpPr>
          <p:spPr>
            <a:xfrm>
              <a:off x="5987794" y="1591856"/>
              <a:ext cx="6859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/>
                <a:t>SP.COR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865227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5CC02BE-FF02-9192-C192-69B513F854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313386" cy="1325563"/>
          </a:xfrm>
        </p:spPr>
        <p:txBody>
          <a:bodyPr/>
          <a:lstStyle/>
          <a:p>
            <a:r>
              <a:rPr lang="en-GB" dirty="0"/>
              <a:t>Motif analysis</a:t>
            </a:r>
          </a:p>
        </p:txBody>
      </p:sp>
      <p:pic>
        <p:nvPicPr>
          <p:cNvPr id="4" name="Segnaposto contenuto 3">
            <a:extLst>
              <a:ext uri="{FF2B5EF4-FFF2-40B4-BE49-F238E27FC236}">
                <a16:creationId xmlns:a16="http://schemas.microsoft.com/office/drawing/2014/main" id="{F85B4F7D-8137-5C1D-7E04-F74F3822EA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49645" y="2781309"/>
            <a:ext cx="4925549" cy="3777217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E2D97366-287F-D589-D4C7-23532F3A3C62}"/>
              </a:ext>
            </a:extLst>
          </p:cNvPr>
          <p:cNvSpPr txBox="1"/>
          <p:nvPr/>
        </p:nvSpPr>
        <p:spPr>
          <a:xfrm>
            <a:off x="838200" y="1690688"/>
            <a:ext cx="1130046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It’s one of three main subunits that are involved in activation of cytochrome oxidase expression and nuclear control of mitochondrial function. </a:t>
            </a:r>
          </a:p>
          <a:p>
            <a:r>
              <a:rPr lang="en-GB" sz="1400" dirty="0"/>
              <a:t>This subunit also shares identity with a subunit constituting the transcription factor E4TF1, responsible for expression of the adenovirus E4 gene. </a:t>
            </a:r>
          </a:p>
          <a:p>
            <a:r>
              <a:rPr lang="en-GB" sz="1400" dirty="0"/>
              <a:t>Because of its chromosomal localization and ability to form heterodimers with other polypeptides, this gene may play a role in the Down </a:t>
            </a:r>
          </a:p>
          <a:p>
            <a:r>
              <a:rPr lang="en-GB" sz="1400" dirty="0"/>
              <a:t>Syndrome phenotype. 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F8CC71F7-5B6F-6C69-BD26-A0A76C51F96A}"/>
              </a:ext>
            </a:extLst>
          </p:cNvPr>
          <p:cNvSpPr txBox="1"/>
          <p:nvPr/>
        </p:nvSpPr>
        <p:spPr>
          <a:xfrm>
            <a:off x="838200" y="1388551"/>
            <a:ext cx="63675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Gabpa</a:t>
            </a:r>
            <a:r>
              <a:rPr lang="en-GB" dirty="0"/>
              <a:t> = </a:t>
            </a:r>
            <a:r>
              <a:rPr lang="it-IT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GA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binding</a:t>
            </a:r>
            <a:r>
              <a:rPr lang="it-IT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protein</a:t>
            </a:r>
            <a:r>
              <a:rPr lang="it-IT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transcription</a:t>
            </a:r>
            <a:r>
              <a:rPr lang="it-IT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factor</a:t>
            </a:r>
            <a:r>
              <a:rPr lang="it-IT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subunit</a:t>
            </a:r>
            <a:r>
              <a:rPr lang="it-IT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 alpha</a:t>
            </a:r>
            <a:endParaRPr lang="en-GB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75EE8A29-6B53-1FF4-29F3-651B2943433C}"/>
              </a:ext>
            </a:extLst>
          </p:cNvPr>
          <p:cNvSpPr txBox="1"/>
          <p:nvPr/>
        </p:nvSpPr>
        <p:spPr>
          <a:xfrm>
            <a:off x="838200" y="3434452"/>
            <a:ext cx="4173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Why did I find this gene more enriched?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16231BE9-7013-D7B1-AB0A-69AD65A003BF}"/>
              </a:ext>
            </a:extLst>
          </p:cNvPr>
          <p:cNvSpPr txBox="1"/>
          <p:nvPr/>
        </p:nvSpPr>
        <p:spPr>
          <a:xfrm>
            <a:off x="838200" y="4207446"/>
            <a:ext cx="551144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This is only one example, but the are many other genes</a:t>
            </a:r>
          </a:p>
          <a:p>
            <a:r>
              <a:rPr lang="en-GB" sz="1400" dirty="0"/>
              <a:t>before TBP. The explanation is that </a:t>
            </a:r>
            <a:r>
              <a:rPr lang="en-GB" sz="1400" dirty="0" err="1"/>
              <a:t>Gabpa</a:t>
            </a:r>
            <a:r>
              <a:rPr lang="en-GB" sz="1400" dirty="0"/>
              <a:t>, like other proteins, </a:t>
            </a:r>
          </a:p>
          <a:p>
            <a:r>
              <a:rPr lang="en-GB" sz="1400" dirty="0"/>
              <a:t>recruits TBP and other proteins, that forms the transcription complex </a:t>
            </a:r>
          </a:p>
          <a:p>
            <a:r>
              <a:rPr lang="en-GB" sz="1400" dirty="0"/>
              <a:t>allowing to start the transcription process for the target genes.</a:t>
            </a:r>
          </a:p>
        </p:txBody>
      </p:sp>
    </p:spTree>
    <p:extLst>
      <p:ext uri="{BB962C8B-B14F-4D97-AF65-F5344CB8AC3E}">
        <p14:creationId xmlns:p14="http://schemas.microsoft.com/office/powerpoint/2010/main" val="3210640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E8DCC2E-CD92-48E4-C911-2A0E4135DA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2051" y="143258"/>
            <a:ext cx="1208809" cy="1325563"/>
          </a:xfrm>
        </p:spPr>
        <p:txBody>
          <a:bodyPr/>
          <a:lstStyle/>
          <a:p>
            <a:r>
              <a:rPr lang="en-GB" dirty="0"/>
              <a:t>TBP 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98C09AD9-9B8D-4BD1-05A6-DFE9E8EB27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14323" y="4072172"/>
            <a:ext cx="5363353" cy="2681677"/>
          </a:xfr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91CB2120-B54C-0C26-0CF4-5B91438CF65C}"/>
              </a:ext>
            </a:extLst>
          </p:cNvPr>
          <p:cNvSpPr txBox="1"/>
          <p:nvPr/>
        </p:nvSpPr>
        <p:spPr>
          <a:xfrm>
            <a:off x="149918" y="3118065"/>
            <a:ext cx="1145307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TBP specifically recognizes the TATA box sequence </a:t>
            </a:r>
            <a:r>
              <a:rPr lang="en-GB" sz="1400" b="1" i="0" u="none" strike="noStrike" dirty="0">
                <a:solidFill>
                  <a:srgbClr val="000000"/>
                </a:solidFill>
                <a:effectLst/>
              </a:rPr>
              <a:t>5'-TATAAA-3’ </a:t>
            </a:r>
            <a:r>
              <a:rPr lang="en-GB" sz="1400" b="0" i="0" u="none" strike="noStrike" dirty="0">
                <a:solidFill>
                  <a:srgbClr val="000000"/>
                </a:solidFill>
                <a:effectLst/>
              </a:rPr>
              <a:t>a</a:t>
            </a:r>
            <a:r>
              <a:rPr lang="en-GB" sz="1400" dirty="0">
                <a:solidFill>
                  <a:srgbClr val="000000"/>
                </a:solidFill>
              </a:rPr>
              <a:t>nd </a:t>
            </a:r>
            <a:r>
              <a:rPr lang="en-GB" sz="1400" b="0" i="0" u="none" strike="noStrike" dirty="0">
                <a:solidFill>
                  <a:srgbClr val="000000"/>
                </a:solidFill>
                <a:effectLst/>
              </a:rPr>
              <a:t>binds to the </a:t>
            </a:r>
            <a:r>
              <a:rPr lang="en-GB" sz="1400" i="0" u="none" strike="noStrike" dirty="0">
                <a:solidFill>
                  <a:srgbClr val="000000"/>
                </a:solidFill>
                <a:effectLst/>
              </a:rPr>
              <a:t>minor groove of DNA </a:t>
            </a:r>
            <a:r>
              <a:rPr lang="en-GB" sz="1400" b="0" i="0" u="none" strike="noStrike" dirty="0">
                <a:solidFill>
                  <a:srgbClr val="000000"/>
                </a:solidFill>
                <a:effectLst/>
              </a:rPr>
              <a:t>rather than the major groove, which is more common for other transcription factors. </a:t>
            </a:r>
          </a:p>
          <a:p>
            <a:endParaRPr lang="en-GB" sz="1400" dirty="0">
              <a:solidFill>
                <a:srgbClr val="000000"/>
              </a:solidFill>
            </a:endParaRPr>
          </a:p>
          <a:p>
            <a:r>
              <a:rPr lang="en-GB" sz="1400" dirty="0"/>
              <a:t>Gives the promoter a topology that favours the binding of other transcription factors, thus allowing transcription to begin.</a:t>
            </a:r>
            <a:endParaRPr lang="en-GB" sz="1400" dirty="0">
              <a:solidFill>
                <a:srgbClr val="000000"/>
              </a:solidFill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FFCB561E-E044-1A38-0822-3221804AC767}"/>
              </a:ext>
            </a:extLst>
          </p:cNvPr>
          <p:cNvSpPr txBox="1"/>
          <p:nvPr/>
        </p:nvSpPr>
        <p:spPr>
          <a:xfrm>
            <a:off x="149918" y="1758187"/>
            <a:ext cx="12188850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0" i="0" u="none" strike="noStrike" dirty="0">
                <a:solidFill>
                  <a:srgbClr val="0A0A0A"/>
                </a:solidFill>
                <a:effectLst/>
                <a:highlight>
                  <a:srgbClr val="FBFEFF"/>
                </a:highlight>
                <a:latin typeface="Aptos" panose="020B0004020202020204" pitchFamily="34" charset="0"/>
              </a:rPr>
              <a:t>The TFIID basal transcription factor complex plays a major role in the initiation of RNA polymerase II (Pol II)-dependent transcription.</a:t>
            </a:r>
            <a:br>
              <a:rPr lang="en-GB" sz="1400" dirty="0">
                <a:latin typeface="Aptos" panose="020B0004020202020204" pitchFamily="34" charset="0"/>
              </a:rPr>
            </a:br>
            <a:r>
              <a:rPr lang="en-GB" sz="1400" b="0" i="0" u="none" strike="noStrike" dirty="0">
                <a:solidFill>
                  <a:srgbClr val="0A0A0A"/>
                </a:solidFill>
                <a:effectLst/>
                <a:highlight>
                  <a:srgbClr val="FBFEFF"/>
                </a:highlight>
                <a:latin typeface="Aptos" panose="020B0004020202020204" pitchFamily="34" charset="0"/>
              </a:rPr>
              <a:t>TFIID recognizes and binds promoters with or without a TATA box via its subunit TBP, a TATA-box-binding protein, and promotes assembly of the pre-initiation </a:t>
            </a:r>
          </a:p>
          <a:p>
            <a:r>
              <a:rPr lang="en-GB" sz="1400" b="0" i="0" u="none" strike="noStrike" dirty="0">
                <a:solidFill>
                  <a:srgbClr val="0A0A0A"/>
                </a:solidFill>
                <a:effectLst/>
                <a:highlight>
                  <a:srgbClr val="FBFEFF"/>
                </a:highlight>
                <a:latin typeface="Aptos" panose="020B0004020202020204" pitchFamily="34" charset="0"/>
              </a:rPr>
              <a:t>complex (PIC).</a:t>
            </a:r>
            <a:br>
              <a:rPr lang="en-GB" sz="1400" dirty="0">
                <a:latin typeface="Aptos" panose="020B0004020202020204" pitchFamily="34" charset="0"/>
              </a:rPr>
            </a:br>
            <a:r>
              <a:rPr lang="en-GB" sz="1400" b="0" i="0" u="none" strike="noStrike" dirty="0">
                <a:solidFill>
                  <a:srgbClr val="0A0A0A"/>
                </a:solidFill>
                <a:effectLst/>
                <a:highlight>
                  <a:srgbClr val="FBFEFF"/>
                </a:highlight>
                <a:latin typeface="Aptos" panose="020B0004020202020204" pitchFamily="34" charset="0"/>
              </a:rPr>
              <a:t>The TFIID complex consists of TBP and TBP-associated factors (TAFs), including TAF1, TAF2, TAF3, TAF4, TAF5, TAF6, TAF7, TAF8, TAF9, TAF10, TAF11, TAF12</a:t>
            </a:r>
          </a:p>
          <a:p>
            <a:r>
              <a:rPr lang="en-GB" sz="1400" b="0" i="0" u="none" strike="noStrike" dirty="0">
                <a:solidFill>
                  <a:srgbClr val="0A0A0A"/>
                </a:solidFill>
                <a:effectLst/>
                <a:highlight>
                  <a:srgbClr val="FBFEFF"/>
                </a:highlight>
                <a:latin typeface="Aptos" panose="020B0004020202020204" pitchFamily="34" charset="0"/>
              </a:rPr>
              <a:t>and TAF13 </a:t>
            </a:r>
            <a:br>
              <a:rPr lang="en-GB" sz="1400" dirty="0">
                <a:latin typeface="Aptos" panose="020B0004020202020204" pitchFamily="34" charset="0"/>
              </a:rPr>
            </a:br>
            <a:r>
              <a:rPr lang="en-GB" sz="1400" b="0" i="0" u="none" strike="noStrike" dirty="0">
                <a:solidFill>
                  <a:srgbClr val="0A0A0A"/>
                </a:solidFill>
                <a:effectLst/>
                <a:highlight>
                  <a:srgbClr val="FBFEFF"/>
                </a:highlight>
                <a:latin typeface="Aptos" panose="020B0004020202020204" pitchFamily="34" charset="0"/>
              </a:rPr>
              <a:t>The TFIID complex structure can be divided into 3 modules TFIID-A, TFIID-B, and TFIID-C and TBP forms the TFIID-A module with TAF3 and TAF5.</a:t>
            </a:r>
            <a:endParaRPr lang="en-GB" sz="1600" dirty="0">
              <a:latin typeface="Aptos" panose="020B0004020202020204" pitchFamily="34" charset="0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EC93725B-F4E2-E747-7C1F-A95A18B018E7}"/>
              </a:ext>
            </a:extLst>
          </p:cNvPr>
          <p:cNvSpPr txBox="1"/>
          <p:nvPr/>
        </p:nvSpPr>
        <p:spPr>
          <a:xfrm>
            <a:off x="149921" y="1468821"/>
            <a:ext cx="24961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TBP = TATA binding protein</a:t>
            </a:r>
          </a:p>
        </p:txBody>
      </p:sp>
    </p:spTree>
    <p:extLst>
      <p:ext uri="{BB962C8B-B14F-4D97-AF65-F5344CB8AC3E}">
        <p14:creationId xmlns:p14="http://schemas.microsoft.com/office/powerpoint/2010/main" val="27261787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2FF8985-9BCE-B366-3CB2-AC62660BE1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89664" cy="1325563"/>
          </a:xfrm>
        </p:spPr>
        <p:txBody>
          <a:bodyPr/>
          <a:lstStyle/>
          <a:p>
            <a:r>
              <a:rPr lang="en-GB" dirty="0"/>
              <a:t>Quality controls</a:t>
            </a:r>
          </a:p>
        </p:txBody>
      </p:sp>
      <p:graphicFrame>
        <p:nvGraphicFramePr>
          <p:cNvPr id="7" name="Segnaposto contenuto 6">
            <a:extLst>
              <a:ext uri="{FF2B5EF4-FFF2-40B4-BE49-F238E27FC236}">
                <a16:creationId xmlns:a16="http://schemas.microsoft.com/office/drawing/2014/main" id="{05E77FAF-6C0C-8D91-4A62-0BBBA1F5479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78662227"/>
              </p:ext>
            </p:extLst>
          </p:nvPr>
        </p:nvGraphicFramePr>
        <p:xfrm>
          <a:off x="2635233" y="2523573"/>
          <a:ext cx="8550459" cy="18108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50153">
                  <a:extLst>
                    <a:ext uri="{9D8B030D-6E8A-4147-A177-3AD203B41FA5}">
                      <a16:colId xmlns:a16="http://schemas.microsoft.com/office/drawing/2014/main" val="2411933073"/>
                    </a:ext>
                  </a:extLst>
                </a:gridCol>
                <a:gridCol w="2850153">
                  <a:extLst>
                    <a:ext uri="{9D8B030D-6E8A-4147-A177-3AD203B41FA5}">
                      <a16:colId xmlns:a16="http://schemas.microsoft.com/office/drawing/2014/main" val="4028874649"/>
                    </a:ext>
                  </a:extLst>
                </a:gridCol>
                <a:gridCol w="2850153">
                  <a:extLst>
                    <a:ext uri="{9D8B030D-6E8A-4147-A177-3AD203B41FA5}">
                      <a16:colId xmlns:a16="http://schemas.microsoft.com/office/drawing/2014/main" val="3054825504"/>
                    </a:ext>
                  </a:extLst>
                </a:gridCol>
              </a:tblGrid>
              <a:tr h="418392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Replicate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Replicate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Control/Input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50153"/>
                  </a:ext>
                </a:extLst>
              </a:tr>
              <a:tr h="418392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18.933.377 (68,04%)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16.489.353 (66,59%)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13.997.274 (72,62%)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6738638"/>
                  </a:ext>
                </a:extLst>
              </a:tr>
              <a:tr h="32469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6.069.799 (21,81%)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5.954.515 (24,10%)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3.179.868 (16,50%)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911939155"/>
                  </a:ext>
                </a:extLst>
              </a:tr>
              <a:tr h="32469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2.824.956 (10,15%)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2.302.947 (9,31%)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2.097.438 (10,88%)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555019322"/>
                  </a:ext>
                </a:extLst>
              </a:tr>
              <a:tr h="32469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27.828.132 (100%)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24.746.815 (100%)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19.274.580 (100%)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10322689"/>
                  </a:ext>
                </a:extLst>
              </a:tr>
            </a:tbl>
          </a:graphicData>
        </a:graphic>
      </p:graphicFrame>
      <p:grpSp>
        <p:nvGrpSpPr>
          <p:cNvPr id="3" name="Gruppo 2">
            <a:extLst>
              <a:ext uri="{FF2B5EF4-FFF2-40B4-BE49-F238E27FC236}">
                <a16:creationId xmlns:a16="http://schemas.microsoft.com/office/drawing/2014/main" id="{12F9F4D9-03A9-C736-4042-1A5B411EC658}"/>
              </a:ext>
            </a:extLst>
          </p:cNvPr>
          <p:cNvGrpSpPr/>
          <p:nvPr/>
        </p:nvGrpSpPr>
        <p:grpSpPr>
          <a:xfrm>
            <a:off x="-93518" y="2971986"/>
            <a:ext cx="2690651" cy="1362441"/>
            <a:chOff x="168163" y="2277825"/>
            <a:chExt cx="2690651" cy="1362441"/>
          </a:xfrm>
        </p:grpSpPr>
        <p:sp>
          <p:nvSpPr>
            <p:cNvPr id="8" name="CasellaDiTesto 7">
              <a:extLst>
                <a:ext uri="{FF2B5EF4-FFF2-40B4-BE49-F238E27FC236}">
                  <a16:creationId xmlns:a16="http://schemas.microsoft.com/office/drawing/2014/main" id="{691A24B7-8E00-C328-D0BE-A2C3266F7D06}"/>
                </a:ext>
              </a:extLst>
            </p:cNvPr>
            <p:cNvSpPr txBox="1"/>
            <p:nvPr/>
          </p:nvSpPr>
          <p:spPr>
            <a:xfrm>
              <a:off x="168163" y="2277825"/>
              <a:ext cx="26906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GB" dirty="0"/>
                <a:t>Uniquely mapping reads</a:t>
              </a:r>
            </a:p>
          </p:txBody>
        </p:sp>
        <p:sp>
          <p:nvSpPr>
            <p:cNvPr id="9" name="CasellaDiTesto 8">
              <a:extLst>
                <a:ext uri="{FF2B5EF4-FFF2-40B4-BE49-F238E27FC236}">
                  <a16:creationId xmlns:a16="http://schemas.microsoft.com/office/drawing/2014/main" id="{0002F868-C55D-0682-282D-69F513E5390B}"/>
                </a:ext>
              </a:extLst>
            </p:cNvPr>
            <p:cNvSpPr txBox="1"/>
            <p:nvPr/>
          </p:nvSpPr>
          <p:spPr>
            <a:xfrm>
              <a:off x="352257" y="2596596"/>
              <a:ext cx="24951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GB" dirty="0"/>
                <a:t>Multimapping reads</a:t>
              </a:r>
            </a:p>
          </p:txBody>
        </p:sp>
        <p:sp>
          <p:nvSpPr>
            <p:cNvPr id="10" name="CasellaDiTesto 9">
              <a:extLst>
                <a:ext uri="{FF2B5EF4-FFF2-40B4-BE49-F238E27FC236}">
                  <a16:creationId xmlns:a16="http://schemas.microsoft.com/office/drawing/2014/main" id="{65F923D1-D7C6-FD45-E149-34D6B0924603}"/>
                </a:ext>
              </a:extLst>
            </p:cNvPr>
            <p:cNvSpPr txBox="1"/>
            <p:nvPr/>
          </p:nvSpPr>
          <p:spPr>
            <a:xfrm>
              <a:off x="352257" y="2965928"/>
              <a:ext cx="25065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GB" dirty="0"/>
                <a:t>Non mapping reads</a:t>
              </a:r>
            </a:p>
          </p:txBody>
        </p:sp>
        <p:sp>
          <p:nvSpPr>
            <p:cNvPr id="11" name="CasellaDiTesto 10">
              <a:extLst>
                <a:ext uri="{FF2B5EF4-FFF2-40B4-BE49-F238E27FC236}">
                  <a16:creationId xmlns:a16="http://schemas.microsoft.com/office/drawing/2014/main" id="{EFF41209-75C3-3AA1-3410-E20C48C5F958}"/>
                </a:ext>
              </a:extLst>
            </p:cNvPr>
            <p:cNvSpPr txBox="1"/>
            <p:nvPr/>
          </p:nvSpPr>
          <p:spPr>
            <a:xfrm>
              <a:off x="782728" y="3270934"/>
              <a:ext cx="20760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GB" dirty="0"/>
                <a:t>Total reads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735586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3E4CD44-8947-88CE-A46D-8107E4775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124894" cy="1325563"/>
          </a:xfrm>
        </p:spPr>
        <p:txBody>
          <a:bodyPr/>
          <a:lstStyle/>
          <a:p>
            <a:r>
              <a:rPr lang="en-GB" dirty="0"/>
              <a:t>Peak calling</a:t>
            </a:r>
          </a:p>
        </p:txBody>
      </p:sp>
      <p:graphicFrame>
        <p:nvGraphicFramePr>
          <p:cNvPr id="5" name="Segnaposto contenuto 4">
            <a:extLst>
              <a:ext uri="{FF2B5EF4-FFF2-40B4-BE49-F238E27FC236}">
                <a16:creationId xmlns:a16="http://schemas.microsoft.com/office/drawing/2014/main" id="{54854BD0-399D-A65F-971E-66BD88FD021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74091466"/>
              </p:ext>
            </p:extLst>
          </p:nvPr>
        </p:nvGraphicFramePr>
        <p:xfrm>
          <a:off x="3595257" y="1682930"/>
          <a:ext cx="7758543" cy="18673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79357">
                  <a:extLst>
                    <a:ext uri="{9D8B030D-6E8A-4147-A177-3AD203B41FA5}">
                      <a16:colId xmlns:a16="http://schemas.microsoft.com/office/drawing/2014/main" val="242129465"/>
                    </a:ext>
                  </a:extLst>
                </a:gridCol>
                <a:gridCol w="2589593">
                  <a:extLst>
                    <a:ext uri="{9D8B030D-6E8A-4147-A177-3AD203B41FA5}">
                      <a16:colId xmlns:a16="http://schemas.microsoft.com/office/drawing/2014/main" val="450029417"/>
                    </a:ext>
                  </a:extLst>
                </a:gridCol>
                <a:gridCol w="2589593">
                  <a:extLst>
                    <a:ext uri="{9D8B030D-6E8A-4147-A177-3AD203B41FA5}">
                      <a16:colId xmlns:a16="http://schemas.microsoft.com/office/drawing/2014/main" val="3668334082"/>
                    </a:ext>
                  </a:extLst>
                </a:gridCol>
              </a:tblGrid>
              <a:tr h="374369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Replicate 1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Replicate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Merged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3237744"/>
                  </a:ext>
                </a:extLst>
              </a:tr>
              <a:tr h="374369">
                <a:tc>
                  <a:txBody>
                    <a:bodyPr/>
                    <a:lstStyle/>
                    <a:p>
                      <a:pPr algn="ctr" fontAlgn="b"/>
                      <a:r>
                        <a:rPr lang="it-IT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Menlo" panose="020B0609030804020204" pitchFamily="49" charset="0"/>
                        </a:rPr>
                        <a:t>21.327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Menlo" panose="020B0609030804020204" pitchFamily="49" charset="0"/>
                        </a:rPr>
                        <a:t>33.423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Menlo" panose="020B0609030804020204" pitchFamily="49" charset="0"/>
                        </a:rPr>
                        <a:t>23.789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53837926"/>
                  </a:ext>
                </a:extLst>
              </a:tr>
              <a:tr h="369876">
                <a:tc>
                  <a:txBody>
                    <a:bodyPr/>
                    <a:lstStyle/>
                    <a:p>
                      <a:pPr algn="ctr" fontAlgn="b"/>
                      <a:r>
                        <a:rPr lang="it-IT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0,11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0,12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0,13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3377880"/>
                  </a:ext>
                </a:extLst>
              </a:tr>
              <a:tr h="374369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103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113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106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0254000"/>
                  </a:ext>
                </a:extLst>
              </a:tr>
              <a:tr h="374369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2766090"/>
                  </a:ext>
                </a:extLst>
              </a:tr>
            </a:tbl>
          </a:graphicData>
        </a:graphic>
      </p:graphicFrame>
      <p:grpSp>
        <p:nvGrpSpPr>
          <p:cNvPr id="3" name="Gruppo 2">
            <a:extLst>
              <a:ext uri="{FF2B5EF4-FFF2-40B4-BE49-F238E27FC236}">
                <a16:creationId xmlns:a16="http://schemas.microsoft.com/office/drawing/2014/main" id="{A5D0B04A-871C-5E28-FE2A-A4B0FAB9BB30}"/>
              </a:ext>
            </a:extLst>
          </p:cNvPr>
          <p:cNvGrpSpPr/>
          <p:nvPr/>
        </p:nvGrpSpPr>
        <p:grpSpPr>
          <a:xfrm>
            <a:off x="470363" y="2033482"/>
            <a:ext cx="3124894" cy="1513536"/>
            <a:chOff x="72241" y="2576352"/>
            <a:chExt cx="3124894" cy="1513536"/>
          </a:xfrm>
        </p:grpSpPr>
        <p:sp>
          <p:nvSpPr>
            <p:cNvPr id="6" name="CasellaDiTesto 5">
              <a:extLst>
                <a:ext uri="{FF2B5EF4-FFF2-40B4-BE49-F238E27FC236}">
                  <a16:creationId xmlns:a16="http://schemas.microsoft.com/office/drawing/2014/main" id="{2DDCE08C-7F34-15FE-2511-8FFCCD1FB4EE}"/>
                </a:ext>
              </a:extLst>
            </p:cNvPr>
            <p:cNvSpPr txBox="1"/>
            <p:nvPr/>
          </p:nvSpPr>
          <p:spPr>
            <a:xfrm>
              <a:off x="72241" y="2576352"/>
              <a:ext cx="31248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GB" dirty="0"/>
                <a:t>Number of peaks</a:t>
              </a:r>
            </a:p>
          </p:txBody>
        </p:sp>
        <p:sp>
          <p:nvSpPr>
            <p:cNvPr id="7" name="CasellaDiTesto 6">
              <a:extLst>
                <a:ext uri="{FF2B5EF4-FFF2-40B4-BE49-F238E27FC236}">
                  <a16:creationId xmlns:a16="http://schemas.microsoft.com/office/drawing/2014/main" id="{44451DB1-D350-27C2-8541-DBA15913D268}"/>
                </a:ext>
              </a:extLst>
            </p:cNvPr>
            <p:cNvSpPr txBox="1"/>
            <p:nvPr/>
          </p:nvSpPr>
          <p:spPr>
            <a:xfrm>
              <a:off x="77237" y="2963788"/>
              <a:ext cx="31198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GB" dirty="0"/>
                <a:t>Redundant rate</a:t>
              </a:r>
            </a:p>
          </p:txBody>
        </p:sp>
        <p:sp>
          <p:nvSpPr>
            <p:cNvPr id="8" name="CasellaDiTesto 7">
              <a:extLst>
                <a:ext uri="{FF2B5EF4-FFF2-40B4-BE49-F238E27FC236}">
                  <a16:creationId xmlns:a16="http://schemas.microsoft.com/office/drawing/2014/main" id="{37F233A4-525D-73A1-C307-3D5C8A377E2E}"/>
                </a:ext>
              </a:extLst>
            </p:cNvPr>
            <p:cNvSpPr txBox="1"/>
            <p:nvPr/>
          </p:nvSpPr>
          <p:spPr>
            <a:xfrm>
              <a:off x="77238" y="3340223"/>
              <a:ext cx="31198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GB" dirty="0"/>
                <a:t>Fragment size estimated</a:t>
              </a:r>
            </a:p>
          </p:txBody>
        </p:sp>
        <p:sp>
          <p:nvSpPr>
            <p:cNvPr id="9" name="CasellaDiTesto 8">
              <a:extLst>
                <a:ext uri="{FF2B5EF4-FFF2-40B4-BE49-F238E27FC236}">
                  <a16:creationId xmlns:a16="http://schemas.microsoft.com/office/drawing/2014/main" id="{B2580656-91A7-9900-D643-C4E27EA4443E}"/>
                </a:ext>
              </a:extLst>
            </p:cNvPr>
            <p:cNvSpPr txBox="1"/>
            <p:nvPr/>
          </p:nvSpPr>
          <p:spPr>
            <a:xfrm>
              <a:off x="72241" y="3720556"/>
              <a:ext cx="31248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GB" dirty="0"/>
                <a:t>Removed ”blacklisted” region</a:t>
              </a:r>
            </a:p>
          </p:txBody>
        </p:sp>
      </p:grpSp>
      <p:pic>
        <p:nvPicPr>
          <p:cNvPr id="10" name="Immagine 9" descr="Immagine che contiene testo, diagramma, Diagramma, linea&#10;&#10;Descrizione generata automaticamente">
            <a:extLst>
              <a:ext uri="{FF2B5EF4-FFF2-40B4-BE49-F238E27FC236}">
                <a16:creationId xmlns:a16="http://schemas.microsoft.com/office/drawing/2014/main" id="{97369BFA-86E1-522F-847A-8AF1F89144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9379" y="3684971"/>
            <a:ext cx="3124894" cy="3011262"/>
          </a:xfrm>
          <a:prstGeom prst="rect">
            <a:avLst/>
          </a:prstGeom>
        </p:spPr>
      </p:pic>
      <p:pic>
        <p:nvPicPr>
          <p:cNvPr id="12" name="Immagine 11" descr="Immagine che contiene testo, diagramma, Diagramma, linea&#10;&#10;Descrizione generata automaticamente">
            <a:extLst>
              <a:ext uri="{FF2B5EF4-FFF2-40B4-BE49-F238E27FC236}">
                <a16:creationId xmlns:a16="http://schemas.microsoft.com/office/drawing/2014/main" id="{1C58E843-872D-FA79-0E5F-6766A23C03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4273" y="3684971"/>
            <a:ext cx="3124894" cy="3011262"/>
          </a:xfrm>
          <a:prstGeom prst="rect">
            <a:avLst/>
          </a:prstGeom>
        </p:spPr>
      </p:pic>
      <p:pic>
        <p:nvPicPr>
          <p:cNvPr id="14" name="Immagine 13" descr="Immagine che contiene testo, diagramma, Diagramma, linea&#10;&#10;Descrizione generata automaticamente">
            <a:extLst>
              <a:ext uri="{FF2B5EF4-FFF2-40B4-BE49-F238E27FC236}">
                <a16:creationId xmlns:a16="http://schemas.microsoft.com/office/drawing/2014/main" id="{1E560A74-303E-8DF4-FDF4-8B1C39F938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09167" y="3669439"/>
            <a:ext cx="3124894" cy="3011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7226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183CA71-F63C-7990-16C2-1AF33E384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Common peaks</a:t>
            </a:r>
          </a:p>
        </p:txBody>
      </p:sp>
      <p:graphicFrame>
        <p:nvGraphicFramePr>
          <p:cNvPr id="5" name="Segnaposto contenuto 4">
            <a:extLst>
              <a:ext uri="{FF2B5EF4-FFF2-40B4-BE49-F238E27FC236}">
                <a16:creationId xmlns:a16="http://schemas.microsoft.com/office/drawing/2014/main" id="{E9015DC9-DB08-B4AB-39D1-A314BEABABD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82222508"/>
              </p:ext>
            </p:extLst>
          </p:nvPr>
        </p:nvGraphicFramePr>
        <p:xfrm>
          <a:off x="1212272" y="2888673"/>
          <a:ext cx="10671465" cy="9095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34293">
                  <a:extLst>
                    <a:ext uri="{9D8B030D-6E8A-4147-A177-3AD203B41FA5}">
                      <a16:colId xmlns:a16="http://schemas.microsoft.com/office/drawing/2014/main" val="3321815244"/>
                    </a:ext>
                  </a:extLst>
                </a:gridCol>
                <a:gridCol w="2134293">
                  <a:extLst>
                    <a:ext uri="{9D8B030D-6E8A-4147-A177-3AD203B41FA5}">
                      <a16:colId xmlns:a16="http://schemas.microsoft.com/office/drawing/2014/main" val="709254443"/>
                    </a:ext>
                  </a:extLst>
                </a:gridCol>
                <a:gridCol w="2134293">
                  <a:extLst>
                    <a:ext uri="{9D8B030D-6E8A-4147-A177-3AD203B41FA5}">
                      <a16:colId xmlns:a16="http://schemas.microsoft.com/office/drawing/2014/main" val="4080907504"/>
                    </a:ext>
                  </a:extLst>
                </a:gridCol>
                <a:gridCol w="2134293">
                  <a:extLst>
                    <a:ext uri="{9D8B030D-6E8A-4147-A177-3AD203B41FA5}">
                      <a16:colId xmlns:a16="http://schemas.microsoft.com/office/drawing/2014/main" val="1675096870"/>
                    </a:ext>
                  </a:extLst>
                </a:gridCol>
                <a:gridCol w="2134293">
                  <a:extLst>
                    <a:ext uri="{9D8B030D-6E8A-4147-A177-3AD203B41FA5}">
                      <a16:colId xmlns:a16="http://schemas.microsoft.com/office/drawing/2014/main" val="2222030524"/>
                    </a:ext>
                  </a:extLst>
                </a:gridCol>
              </a:tblGrid>
              <a:tr h="452834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Intersection 1-2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Intersection 2-1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Intersection 1-M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Intersection 2-M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Summit proximity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5564575"/>
                  </a:ext>
                </a:extLst>
              </a:tr>
              <a:tr h="456745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20.191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18.509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20.332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22.300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16.858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9300046"/>
                  </a:ext>
                </a:extLst>
              </a:tr>
            </a:tbl>
          </a:graphicData>
        </a:graphic>
      </p:graphicFrame>
      <p:sp>
        <p:nvSpPr>
          <p:cNvPr id="6" name="CasellaDiTesto 5">
            <a:extLst>
              <a:ext uri="{FF2B5EF4-FFF2-40B4-BE49-F238E27FC236}">
                <a16:creationId xmlns:a16="http://schemas.microsoft.com/office/drawing/2014/main" id="{F756D9D6-5971-9E06-4E9C-E9EC88F8FA8A}"/>
              </a:ext>
            </a:extLst>
          </p:cNvPr>
          <p:cNvSpPr txBox="1"/>
          <p:nvPr/>
        </p:nvSpPr>
        <p:spPr>
          <a:xfrm>
            <a:off x="152399" y="3275032"/>
            <a:ext cx="10598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400" dirty="0"/>
              <a:t>Number of overlap</a:t>
            </a:r>
          </a:p>
        </p:txBody>
      </p:sp>
    </p:spTree>
    <p:extLst>
      <p:ext uri="{BB962C8B-B14F-4D97-AF65-F5344CB8AC3E}">
        <p14:creationId xmlns:p14="http://schemas.microsoft.com/office/powerpoint/2010/main" val="21142320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8CA7FA3-E75A-A1FC-9B94-FD5E84DE43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269182" cy="1325563"/>
          </a:xfrm>
        </p:spPr>
        <p:txBody>
          <a:bodyPr/>
          <a:lstStyle/>
          <a:p>
            <a:r>
              <a:rPr lang="en-GB" dirty="0"/>
              <a:t>Comparison with ENCODE</a:t>
            </a:r>
          </a:p>
        </p:txBody>
      </p:sp>
      <p:graphicFrame>
        <p:nvGraphicFramePr>
          <p:cNvPr id="4" name="Segnaposto contenuto 3">
            <a:extLst>
              <a:ext uri="{FF2B5EF4-FFF2-40B4-BE49-F238E27FC236}">
                <a16:creationId xmlns:a16="http://schemas.microsoft.com/office/drawing/2014/main" id="{33F2CE86-AA9C-6F39-F42F-61E071C72FE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02583104"/>
              </p:ext>
            </p:extLst>
          </p:nvPr>
        </p:nvGraphicFramePr>
        <p:xfrm>
          <a:off x="2164308" y="2462023"/>
          <a:ext cx="8887115" cy="12246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77423">
                  <a:extLst>
                    <a:ext uri="{9D8B030D-6E8A-4147-A177-3AD203B41FA5}">
                      <a16:colId xmlns:a16="http://schemas.microsoft.com/office/drawing/2014/main" val="762309357"/>
                    </a:ext>
                  </a:extLst>
                </a:gridCol>
                <a:gridCol w="1777423">
                  <a:extLst>
                    <a:ext uri="{9D8B030D-6E8A-4147-A177-3AD203B41FA5}">
                      <a16:colId xmlns:a16="http://schemas.microsoft.com/office/drawing/2014/main" val="2056415699"/>
                    </a:ext>
                  </a:extLst>
                </a:gridCol>
                <a:gridCol w="1777423">
                  <a:extLst>
                    <a:ext uri="{9D8B030D-6E8A-4147-A177-3AD203B41FA5}">
                      <a16:colId xmlns:a16="http://schemas.microsoft.com/office/drawing/2014/main" val="49316308"/>
                    </a:ext>
                  </a:extLst>
                </a:gridCol>
                <a:gridCol w="1777423">
                  <a:extLst>
                    <a:ext uri="{9D8B030D-6E8A-4147-A177-3AD203B41FA5}">
                      <a16:colId xmlns:a16="http://schemas.microsoft.com/office/drawing/2014/main" val="2874267749"/>
                    </a:ext>
                  </a:extLst>
                </a:gridCol>
                <a:gridCol w="1777423">
                  <a:extLst>
                    <a:ext uri="{9D8B030D-6E8A-4147-A177-3AD203B41FA5}">
                      <a16:colId xmlns:a16="http://schemas.microsoft.com/office/drawing/2014/main" val="498037199"/>
                    </a:ext>
                  </a:extLst>
                </a:gridCol>
              </a:tblGrid>
              <a:tr h="438394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Rep.1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Rep.2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Rep.1-Rep.2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Rep.2-Rep.1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Merged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714523"/>
                  </a:ext>
                </a:extLst>
              </a:tr>
              <a:tr h="39315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15066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17436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14812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14171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15984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9658269"/>
                  </a:ext>
                </a:extLst>
              </a:tr>
              <a:tr h="39315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0,363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0,365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0,370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0,380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0,385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4582606"/>
                  </a:ext>
                </a:extLst>
              </a:tr>
            </a:tbl>
          </a:graphicData>
        </a:graphic>
      </p:graphicFrame>
      <p:grpSp>
        <p:nvGrpSpPr>
          <p:cNvPr id="3" name="Gruppo 2">
            <a:extLst>
              <a:ext uri="{FF2B5EF4-FFF2-40B4-BE49-F238E27FC236}">
                <a16:creationId xmlns:a16="http://schemas.microsoft.com/office/drawing/2014/main" id="{DB0214CA-9C47-6BE4-CF94-E2C31E7FBBA8}"/>
              </a:ext>
            </a:extLst>
          </p:cNvPr>
          <p:cNvGrpSpPr/>
          <p:nvPr/>
        </p:nvGrpSpPr>
        <p:grpSpPr>
          <a:xfrm>
            <a:off x="83127" y="2462023"/>
            <a:ext cx="1902422" cy="1252572"/>
            <a:chOff x="552831" y="2409649"/>
            <a:chExt cx="1902422" cy="1252572"/>
          </a:xfrm>
        </p:grpSpPr>
        <p:sp>
          <p:nvSpPr>
            <p:cNvPr id="5" name="CasellaDiTesto 4">
              <a:extLst>
                <a:ext uri="{FF2B5EF4-FFF2-40B4-BE49-F238E27FC236}">
                  <a16:creationId xmlns:a16="http://schemas.microsoft.com/office/drawing/2014/main" id="{2540C976-E401-73A0-10AD-CF4E2AF32380}"/>
                </a:ext>
              </a:extLst>
            </p:cNvPr>
            <p:cNvSpPr txBox="1"/>
            <p:nvPr/>
          </p:nvSpPr>
          <p:spPr>
            <a:xfrm>
              <a:off x="552831" y="2409649"/>
              <a:ext cx="190242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1400" dirty="0"/>
                <a:t>Simple region overlap</a:t>
              </a:r>
            </a:p>
            <a:p>
              <a:pPr algn="r"/>
              <a:r>
                <a:rPr lang="en-GB" sz="1400" dirty="0"/>
                <a:t>with ENCODE</a:t>
              </a:r>
            </a:p>
          </p:txBody>
        </p:sp>
        <p:sp>
          <p:nvSpPr>
            <p:cNvPr id="6" name="CasellaDiTesto 5">
              <a:extLst>
                <a:ext uri="{FF2B5EF4-FFF2-40B4-BE49-F238E27FC236}">
                  <a16:creationId xmlns:a16="http://schemas.microsoft.com/office/drawing/2014/main" id="{1E5761B4-00C9-1902-8857-073F20ADA3E2}"/>
                </a:ext>
              </a:extLst>
            </p:cNvPr>
            <p:cNvSpPr txBox="1"/>
            <p:nvPr/>
          </p:nvSpPr>
          <p:spPr>
            <a:xfrm>
              <a:off x="552831" y="2937031"/>
              <a:ext cx="190242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1400" dirty="0"/>
                <a:t>Number of peak</a:t>
              </a:r>
            </a:p>
          </p:txBody>
        </p:sp>
        <p:sp>
          <p:nvSpPr>
            <p:cNvPr id="7" name="CasellaDiTesto 6">
              <a:extLst>
                <a:ext uri="{FF2B5EF4-FFF2-40B4-BE49-F238E27FC236}">
                  <a16:creationId xmlns:a16="http://schemas.microsoft.com/office/drawing/2014/main" id="{730F3445-F3F3-85C4-22ED-F7BD85EAD1F4}"/>
                </a:ext>
              </a:extLst>
            </p:cNvPr>
            <p:cNvSpPr txBox="1"/>
            <p:nvPr/>
          </p:nvSpPr>
          <p:spPr>
            <a:xfrm>
              <a:off x="745833" y="3354444"/>
              <a:ext cx="170941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1400" dirty="0"/>
                <a:t>Jaccard index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299437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8980DDA-FEC5-59E0-7F0F-D4716AD10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Chromatin states</a:t>
            </a:r>
          </a:p>
        </p:txBody>
      </p:sp>
      <p:pic>
        <p:nvPicPr>
          <p:cNvPr id="6" name="Segnaposto contenuto 5" descr="Immagine che contiene diagramma, Diagramma, Piano, schermata&#10;&#10;Descrizione generata automaticamente">
            <a:extLst>
              <a:ext uri="{FF2B5EF4-FFF2-40B4-BE49-F238E27FC236}">
                <a16:creationId xmlns:a16="http://schemas.microsoft.com/office/drawing/2014/main" id="{4829CB5B-4834-023C-BC38-A41A393067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84318" y="2141537"/>
            <a:ext cx="5274565" cy="4351338"/>
          </a:xfrm>
        </p:spPr>
      </p:pic>
      <p:sp>
        <p:nvSpPr>
          <p:cNvPr id="3" name="Parentesi quadra chiusa 2">
            <a:extLst>
              <a:ext uri="{FF2B5EF4-FFF2-40B4-BE49-F238E27FC236}">
                <a16:creationId xmlns:a16="http://schemas.microsoft.com/office/drawing/2014/main" id="{89E797F3-7647-A020-D759-D36B5FD46783}"/>
              </a:ext>
            </a:extLst>
          </p:cNvPr>
          <p:cNvSpPr/>
          <p:nvPr/>
        </p:nvSpPr>
        <p:spPr>
          <a:xfrm rot="16200000">
            <a:off x="4052364" y="1851790"/>
            <a:ext cx="119418" cy="883936"/>
          </a:xfrm>
          <a:prstGeom prst="rightBracket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Arco 3">
            <a:extLst>
              <a:ext uri="{FF2B5EF4-FFF2-40B4-BE49-F238E27FC236}">
                <a16:creationId xmlns:a16="http://schemas.microsoft.com/office/drawing/2014/main" id="{254A8FF1-2FE8-7E5C-7ECB-6CE418E79C04}"/>
              </a:ext>
            </a:extLst>
          </p:cNvPr>
          <p:cNvSpPr/>
          <p:nvPr/>
        </p:nvSpPr>
        <p:spPr>
          <a:xfrm rot="19645130">
            <a:off x="3219228" y="2087753"/>
            <a:ext cx="2816773" cy="1512012"/>
          </a:xfrm>
          <a:prstGeom prst="arc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E8E708FA-E05C-A463-9EF0-D34E6BA1E465}"/>
              </a:ext>
            </a:extLst>
          </p:cNvPr>
          <p:cNvSpPr txBox="1"/>
          <p:nvPr/>
        </p:nvSpPr>
        <p:spPr>
          <a:xfrm>
            <a:off x="5360092" y="2171194"/>
            <a:ext cx="34275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H3K4me1, H3K4me2, H3K4me3,</a:t>
            </a:r>
          </a:p>
          <a:p>
            <a:pPr algn="ctr"/>
            <a:r>
              <a:rPr lang="en-GB" dirty="0"/>
              <a:t>H3K9ac, H3K27ac</a:t>
            </a:r>
          </a:p>
        </p:txBody>
      </p:sp>
    </p:spTree>
    <p:extLst>
      <p:ext uri="{BB962C8B-B14F-4D97-AF65-F5344CB8AC3E}">
        <p14:creationId xmlns:p14="http://schemas.microsoft.com/office/powerpoint/2010/main" val="12793240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55E313E-13CB-93FE-C853-322E8490E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Target genes</a:t>
            </a:r>
          </a:p>
        </p:txBody>
      </p:sp>
      <p:pic>
        <p:nvPicPr>
          <p:cNvPr id="13" name="Immagine 12" descr="Immagine che contiene schermata, diagramma, Rettangolo, design&#10;&#10;Descrizione generata automaticamente">
            <a:extLst>
              <a:ext uri="{FF2B5EF4-FFF2-40B4-BE49-F238E27FC236}">
                <a16:creationId xmlns:a16="http://schemas.microsoft.com/office/drawing/2014/main" id="{32B26A05-76F1-E26B-CBDF-4FB5986E67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99"/>
          <a:stretch/>
        </p:blipFill>
        <p:spPr>
          <a:xfrm>
            <a:off x="5844075" y="2388636"/>
            <a:ext cx="4259317" cy="3527755"/>
          </a:xfrm>
          <a:prstGeom prst="rect">
            <a:avLst/>
          </a:prstGeom>
        </p:spPr>
      </p:pic>
      <p:pic>
        <p:nvPicPr>
          <p:cNvPr id="11" name="Segnaposto contenuto 10" descr="Immagine che contiene testo, schermata, diagramma, linea&#10;&#10;Descrizione generata automaticamente">
            <a:extLst>
              <a:ext uri="{FF2B5EF4-FFF2-40B4-BE49-F238E27FC236}">
                <a16:creationId xmlns:a16="http://schemas.microsoft.com/office/drawing/2014/main" id="{7B1D251B-AB3E-FCFC-8C4E-22EB6B1923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1258"/>
          <a:stretch/>
        </p:blipFill>
        <p:spPr>
          <a:xfrm>
            <a:off x="838200" y="2390735"/>
            <a:ext cx="4259317" cy="3525656"/>
          </a:xfr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F1262710-1791-C27F-CEC0-60557745A4DD}"/>
              </a:ext>
            </a:extLst>
          </p:cNvPr>
          <p:cNvSpPr txBox="1"/>
          <p:nvPr/>
        </p:nvSpPr>
        <p:spPr>
          <a:xfrm>
            <a:off x="838200" y="1506022"/>
            <a:ext cx="36471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Thanks to GREAT, I 11.432 genes target found</a:t>
            </a:r>
          </a:p>
        </p:txBody>
      </p:sp>
    </p:spTree>
    <p:extLst>
      <p:ext uri="{BB962C8B-B14F-4D97-AF65-F5344CB8AC3E}">
        <p14:creationId xmlns:p14="http://schemas.microsoft.com/office/powerpoint/2010/main" val="8060511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BB37BF5-60D6-B20B-B7DD-3A4AFFF89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GREAT peak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C76ABE7-2CC8-33FC-1E06-30E5010D93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1400" dirty="0"/>
              <a:t>Thanks to GREAT I see that:</a:t>
            </a:r>
          </a:p>
          <a:p>
            <a:pPr marL="0" indent="0">
              <a:buNone/>
            </a:pPr>
            <a:r>
              <a:rPr lang="it-IT" sz="1400" dirty="0"/>
              <a:t>	-  TBP </a:t>
            </a:r>
            <a:r>
              <a:rPr lang="it-IT" sz="1400" dirty="0" err="1"/>
              <a:t>is</a:t>
            </a:r>
            <a:r>
              <a:rPr lang="it-IT" sz="1400" dirty="0"/>
              <a:t> self-</a:t>
            </a:r>
            <a:r>
              <a:rPr lang="it-IT" sz="1400" dirty="0" err="1"/>
              <a:t>regulating</a:t>
            </a:r>
            <a:endParaRPr lang="en-GB" sz="1400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A75D8E9A-A107-E8D3-F7C7-1598AAD46C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404" y="3048000"/>
            <a:ext cx="10227191" cy="2421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26570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2092</TotalTime>
  <Words>569</Words>
  <Application>Microsoft Macintosh PowerPoint</Application>
  <PresentationFormat>Widescreen</PresentationFormat>
  <Paragraphs>115</Paragraphs>
  <Slides>13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7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13</vt:i4>
      </vt:variant>
    </vt:vector>
  </HeadingPairs>
  <TitlesOfParts>
    <vt:vector size="21" baseType="lpstr">
      <vt:lpstr>Aptos</vt:lpstr>
      <vt:lpstr>Aptos Display</vt:lpstr>
      <vt:lpstr>Aptos Narrow</vt:lpstr>
      <vt:lpstr>arial</vt:lpstr>
      <vt:lpstr>arial</vt:lpstr>
      <vt:lpstr>Menlo</vt:lpstr>
      <vt:lpstr>Verdana</vt:lpstr>
      <vt:lpstr>Tema di Office</vt:lpstr>
      <vt:lpstr>Process the ChIP-Seq data for an ENCODE experiment  </vt:lpstr>
      <vt:lpstr>TBP </vt:lpstr>
      <vt:lpstr>Quality controls</vt:lpstr>
      <vt:lpstr>Peak calling</vt:lpstr>
      <vt:lpstr>Common peaks</vt:lpstr>
      <vt:lpstr>Comparison with ENCODE</vt:lpstr>
      <vt:lpstr>Chromatin states</vt:lpstr>
      <vt:lpstr>Target genes</vt:lpstr>
      <vt:lpstr>GREAT peak</vt:lpstr>
      <vt:lpstr>Visualization</vt:lpstr>
      <vt:lpstr>Visualization</vt:lpstr>
      <vt:lpstr>Motif analysis</vt:lpstr>
      <vt:lpstr>Motif analysis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Leonardo Nossa</dc:creator>
  <cp:lastModifiedBy>Leonardo Nossa</cp:lastModifiedBy>
  <cp:revision>13</cp:revision>
  <dcterms:created xsi:type="dcterms:W3CDTF">2024-10-29T10:11:33Z</dcterms:created>
  <dcterms:modified xsi:type="dcterms:W3CDTF">2024-12-02T07:12:57Z</dcterms:modified>
</cp:coreProperties>
</file>